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305" r:id="rId2"/>
    <p:sldId id="301" r:id="rId3"/>
    <p:sldId id="270" r:id="rId4"/>
    <p:sldId id="265" r:id="rId5"/>
    <p:sldId id="267" r:id="rId6"/>
    <p:sldId id="304" r:id="rId7"/>
    <p:sldId id="303" r:id="rId8"/>
    <p:sldId id="302" r:id="rId9"/>
    <p:sldId id="306" r:id="rId10"/>
    <p:sldId id="269" r:id="rId11"/>
    <p:sldId id="307" r:id="rId12"/>
    <p:sldId id="266" r:id="rId13"/>
    <p:sldId id="308" r:id="rId14"/>
    <p:sldId id="309" r:id="rId15"/>
    <p:sldId id="310" r:id="rId16"/>
    <p:sldId id="31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88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80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9FC023-6D6C-4179-9DA6-3632BA463247}" type="datetimeFigureOut">
              <a:rPr lang="ru-RU" smtClean="0"/>
              <a:pPr/>
              <a:t>18.11.2013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864F4-C958-431B-89B2-BFF29C8CD41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34234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5864F4-C958-431B-89B2-BFF29C8CD41B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71322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18.11.2013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18.11.2013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microsoft.com/office/2007/relationships/hdphoto" Target="../media/hdphoto2.wdp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kolobo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6893" y="0"/>
            <a:ext cx="9497785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Public\Pictures\Sample Pictures\Подборка детских фонов - Лесные аллеи\дорожки\VbXNIFCloC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1055"/>
            <a:ext cx="9172074" cy="68790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familyandbaby.ucoz.ru/_tbkp/25/7df9524f9e9a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625" b="46875" l="156" r="410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r="57768" b="51786"/>
          <a:stretch/>
        </p:blipFill>
        <p:spPr bwMode="auto">
          <a:xfrm rot="194107">
            <a:off x="-2764004" y="2937662"/>
            <a:ext cx="3085677" cy="2939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familyandbaby.ucoz.ru/_tbkp/25/7df9524f9e9at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2711" b="24403" l="69633" r="966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259" b="72885"/>
          <a:stretch/>
        </p:blipFill>
        <p:spPr bwMode="auto">
          <a:xfrm flipH="1">
            <a:off x="899592" y="2663071"/>
            <a:ext cx="1296144" cy="108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87824" y="4653136"/>
            <a:ext cx="25922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Узагальнююча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581586859"/>
      </p:ext>
    </p:extLst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0 C 0.01562 0.00486 -0.00243 -0.00185 0.01371 0.00787 C 0.025 0.01481 0.03889 0.01806 0.05208 0.01968 C 0.05347 0.02014 0.06389 0.02292 0.0651 0.02361 C 0.08003 0.03287 0.06198 0.02708 0.08003 0.03148 C 0.09219 0.03866 0.09653 0.05 0.10365 0.06088 C 0.10746 0.0669 0.11406 0.07176 0.11667 0.07847 C 0.1191 0.08495 0.12205 0.09005 0.12535 0.09606 C 0.12969 0.10509 0.13038 0.11181 0.13611 0.11968 C 0.13819 0.12546 0.14132 0.13194 0.14462 0.13727 C 0.14705 0.14144 0.1533 0.14907 0.1533 0.14931 C 0.15851 0.16713 0.15191 0.14792 0.1599 0.16273 C 0.1651 0.17292 0.16441 0.17847 0.17274 0.18819 C 0.17708 0.20069 0.17778 0.2037 0.18976 0.21181 C 0.19306 0.22037 0.19687 0.22847 0.20486 0.23333 C 0.21059 0.24375 0.21389 0.25486 0.21996 0.26481 C 0.22257 0.26898 0.22847 0.27662 0.22847 0.27685 C 0.23056 0.28241 0.23281 0.28819 0.2349 0.29421 C 0.2342 0.30463 0.23611 0.31551 0.23281 0.32546 C 0.23212 0.32824 0.22726 0.32824 0.22413 0.3294 C 0.21024 0.33426 0.18542 0.32199 0.18542 0.33935 " pathEditMode="relative" rAng="0" ptsTypes="ffffffffffffffffffffA">
                                      <p:cBhvr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615" y="16875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754 -0.04815 C 0.03316 -0.04283 0.04879 -0.04167 0.06493 -0.03843 C 0.09705 -0.03241 0.129 -0.01852 0.16129 -0.01759 C 0.1908 -0.01667 0.21997 -0.01759 0.24948 -0.01759 " pathEditMode="relative" rAng="0" ptsTypes="fffA">
                                      <p:cBhvr>
                                        <p:cTn id="13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597" y="1574"/>
                                    </p:animMotion>
                                  </p:childTnLst>
                                </p:cTn>
                              </p:par>
                              <p:par>
                                <p:cTn id="1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542 0.33935 C 0.1382 0.33634 0.0908 0.33403 0.0434 0.33148 C -0.02465 0.32778 -0.16059 0.32407 -0.16059 0.32431 C -0.19062 0.3162 -0.22066 0.31042 -0.25104 0.30185 C -0.26545 0.28704 -0.28368 0.28704 -0.2993 0.28704 " pathEditMode="relative" rAng="0" ptsTypes="ffffA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236" y="-2616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-166562" y="0"/>
            <a:ext cx="9310562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Народні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прикмети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пов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’язані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зі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збиранням</a:t>
            </a:r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грибів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988840"/>
            <a:ext cx="806489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Багато мошок – готуй козубок.</a:t>
            </a:r>
          </a:p>
          <a:p>
            <a:endParaRPr lang="uk-UA" sz="3600" dirty="0" smtClean="0"/>
          </a:p>
          <a:p>
            <a:r>
              <a:rPr lang="uk-UA" sz="3600" dirty="0" smtClean="0"/>
              <a:t>Перший туман літа – грибна прикмета.</a:t>
            </a:r>
          </a:p>
          <a:p>
            <a:endParaRPr lang="uk-UA" sz="3600" dirty="0" smtClean="0"/>
          </a:p>
          <a:p>
            <a:r>
              <a:rPr lang="uk-UA" sz="3600" dirty="0" smtClean="0"/>
              <a:t>Затягнулися дощі – груздів не чекай .</a:t>
            </a:r>
          </a:p>
          <a:p>
            <a:endParaRPr lang="uk-UA" sz="3600" dirty="0" smtClean="0"/>
          </a:p>
          <a:p>
            <a:r>
              <a:rPr lang="uk-UA" sz="3600" dirty="0" smtClean="0"/>
              <a:t>Потрібно раніше встати, щоб грибів набрати.</a:t>
            </a:r>
            <a:endParaRPr lang="ru-RU" sz="3600" dirty="0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>
                                      <p:cBhvr>
                                        <p:cTn id="7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0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Public\Pictures\Sample Pictures\Подборка детских фонов - Лесные аллеи\дорожки\MfTas4gkAK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86"/>
          <a:stretch/>
        </p:blipFill>
        <p:spPr bwMode="auto">
          <a:xfrm>
            <a:off x="18458" y="0"/>
            <a:ext cx="912554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familyandbaby.ucoz.ru/_tbkp/25/7df9524f9e9a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711" b="24403" l="69633" r="966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259" b="72885"/>
          <a:stretch/>
        </p:blipFill>
        <p:spPr bwMode="auto">
          <a:xfrm>
            <a:off x="0" y="2276872"/>
            <a:ext cx="1654590" cy="133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familyandbaby.ucoz.ru/_tbkp/25/7df9524f9e9a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49219" l="28281" r="75938">
                        <a14:foregroundMark x1="54844" y1="14844" x2="54844" y2="14844"/>
                        <a14:foregroundMark x1="56875" y1="5625" x2="56875" y2="5625"/>
                        <a14:foregroundMark x1="64063" y1="7656" x2="64063" y2="7656"/>
                        <a14:foregroundMark x1="46563" y1="18594" x2="46563" y2="18594"/>
                        <a14:foregroundMark x1="49063" y1="16875" x2="49063" y2="16875"/>
                        <a14:foregroundMark x1="55313" y1="21250" x2="55313" y2="21250"/>
                        <a14:foregroundMark x1="49531" y1="41563" x2="49531" y2="41563"/>
                        <a14:foregroundMark x1="54844" y1="40781" x2="54844" y2="40781"/>
                        <a14:foregroundMark x1="62813" y1="40938" x2="62813" y2="40938"/>
                        <a14:foregroundMark x1="66250" y1="43125" x2="66250" y2="43125"/>
                        <a14:foregroundMark x1="59844" y1="40938" x2="59844" y2="40938"/>
                        <a14:foregroundMark x1="59375" y1="7500" x2="59375" y2="7500"/>
                        <a14:foregroundMark x1="58281" y1="8438" x2="58281" y2="8438"/>
                        <a14:foregroundMark x1="58125" y1="7187" x2="58125" y2="718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954" r="24125" b="50000"/>
          <a:stretch/>
        </p:blipFill>
        <p:spPr bwMode="auto">
          <a:xfrm flipH="1">
            <a:off x="4716016" y="1772816"/>
            <a:ext cx="3960440" cy="431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 rot="976448">
            <a:off x="4604857" y="612388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Підсумкова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3698440966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7 2.54335E-6 C 0.00538 0.00485 0.01007 0.01179 0.01632 0.01456 C 0.01997 0.01618 0.02726 0.01942 0.02726 0.01942 C 0.03507 0.01873 0.04306 0.01873 0.05087 0.01711 C 0.0566 0.01595 0.06146 0.00994 0.06719 0.00971 C 0.08837 0.00901 0.10972 0.00809 0.1309 0.0074 C 0.15243 -0.00278 0.12396 0.00994 0.18368 0.00254 C 0.1875 0.00208 0.19445 -0.00232 0.19445 -0.00232 C 0.23542 0.00138 0.25712 0.00346 0.30538 0.00485 C 0.31511 0.00925 0.325 0.01271 0.33455 0.01711 C 0.35 0.0319 0.34774 0.03005 0.35643 0.05086 C 0.35851 0.05595 0.36354 0.06543 0.36354 0.06543 C 0.36268 0.08555 0.36059 0.1341 0.35278 0.15514 C 0.34983 0.16323 0.34236 0.17133 0.3382 0.17688 C 0.33073 0.18682 0.31493 0.18705 0.30538 0.19144 C 0.28872 0.21364 0.31007 0.18728 0.29445 0.20115 C 0.29236 0.203 0.29115 0.20647 0.28906 0.20832 C 0.28681 0.2104 0.28403 0.2111 0.28177 0.21318 C 0.27969 0.21503 0.2783 0.21826 0.27639 0.22034 C 0.27465 0.22219 0.27274 0.22358 0.27084 0.2252 C 0.2658 0.2356 0.25972 0.24393 0.25452 0.25433 C 0.2533 0.25664 0.25209 0.25919 0.25087 0.2615 C 0.24965 0.26404 0.24722 0.2689 0.24722 0.2689 C 0.24427 0.28115 0.24219 0.29225 0.24531 0.3052 C 0.24809 0.31537 0.25781 0.32531 0.26354 0.33179 C 0.26927 0.33826 0.27205 0.34728 0.27813 0.35352 C 0.28837 0.36416 0.29861 0.37271 0.31094 0.3778 C 0.32118 0.38705 0.33316 0.39167 0.34549 0.39468 C 0.35035 0.39792 0.35486 0.40208 0.3599 0.40439 C 0.36354 0.40601 0.37084 0.40925 0.37084 0.40925 C 0.37639 0.4141 0.38108 0.41641 0.38733 0.41896 C 0.40191 0.43422 0.38611 0.42011 0.40365 0.42867 C 0.40816 0.43098 0.41181 0.43583 0.41632 0.43838 C 0.42031 0.44069 0.42483 0.44092 0.42882 0.44323 C 0.45035 0.45526 0.47205 0.46797 0.49271 0.48185 C 0.49913 0.48601 0.50625 0.48693 0.51268 0.49156 C 0.53524 0.50797 0.51979 0.50057 0.53247 0.50612 C 0.53542 0.50844 0.54879 0.52092 0.55278 0.52323 C 0.57639 0.53757 0.59618 0.53387 0.62361 0.53526 C 0.63056 0.53711 0.63663 0.54011 0.64358 0.54011 " pathEditMode="relative" ptsTypes="fffffffffffffffffffffffffffffffffffffff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87624" y="0"/>
            <a:ext cx="657731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Продовжіть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правила </a:t>
            </a:r>
          </a:p>
          <a:p>
            <a:pPr algn="ctr"/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збирання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5400" b="1" cap="none" spc="0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грибів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2492896"/>
            <a:ext cx="770485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Зрізай</a:t>
            </a:r>
            <a:r>
              <a:rPr lang="uk-UA" sz="4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гриби…</a:t>
            </a:r>
          </a:p>
          <a:p>
            <a:endParaRPr lang="uk-UA" sz="44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4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Збирай тільки…</a:t>
            </a:r>
          </a:p>
          <a:p>
            <a:endParaRPr lang="uk-UA" sz="4400" dirty="0" smtClean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uk-UA" sz="44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Не знищуй…</a:t>
            </a:r>
            <a:endParaRPr lang="ru-RU" sz="44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g0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90" y="0"/>
            <a:ext cx="9142710" cy="6858968"/>
          </a:xfrm>
          <a:prstGeom prst="rect">
            <a:avLst/>
          </a:prstGeom>
        </p:spPr>
      </p:pic>
      <p:pic>
        <p:nvPicPr>
          <p:cNvPr id="3" name="Рисунок 2" descr="s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91571" y="3530844"/>
            <a:ext cx="2352429" cy="33271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339752" y="1772816"/>
            <a:ext cx="522558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Урок </a:t>
            </a:r>
            <a:r>
              <a:rPr lang="ru-RU" sz="5400" b="1" cap="none" spc="0" dirty="0" err="1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закінчено</a:t>
            </a:r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99915120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99382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640" y="0"/>
            <a:ext cx="52565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7200" dirty="0" smtClean="0">
                <a:solidFill>
                  <a:srgbClr val="FF0000"/>
                </a:solidFill>
              </a:rPr>
              <a:t>Дякуємо за співпрацю</a:t>
            </a:r>
            <a:endParaRPr lang="ru-RU" sz="7200" dirty="0">
              <a:solidFill>
                <a:srgbClr val="FF0000"/>
              </a:solidFill>
            </a:endParaRPr>
          </a:p>
        </p:txBody>
      </p:sp>
      <p:pic>
        <p:nvPicPr>
          <p:cNvPr id="4" name="Рисунок 3" descr="s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6256" y="0"/>
            <a:ext cx="2496445" cy="3530844"/>
          </a:xfrm>
          <a:prstGeom prst="rect">
            <a:avLst/>
          </a:prstGeom>
        </p:spPr>
      </p:pic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bg00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68"/>
            <a:ext cx="9144000" cy="685993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0"/>
            <a:ext cx="88924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dirty="0" smtClean="0">
                <a:solidFill>
                  <a:schemeClr val="bg1">
                    <a:lumMod val="95000"/>
                  </a:schemeClr>
                </a:solidFill>
              </a:rPr>
              <a:t>Всім добра і успіхів!</a:t>
            </a:r>
            <a:endParaRPr lang="ru-RU" sz="8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Рисунок 3" descr="sov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91880" y="1556792"/>
            <a:ext cx="2240149" cy="3168352"/>
          </a:xfrm>
          <a:prstGeom prst="rect">
            <a:avLst/>
          </a:prstGeom>
        </p:spPr>
      </p:pic>
    </p:spTree>
  </p:cSld>
  <p:clrMapOvr>
    <a:masterClrMapping/>
  </p:clrMapOvr>
  <p:transition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67852" y="548680"/>
            <a:ext cx="767691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Правила </a:t>
            </a:r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поведінки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в л</a:t>
            </a:r>
            <a:r>
              <a:rPr lang="uk-UA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ісі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1772816"/>
            <a:ext cx="741682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Перебуваючи в природі – не завдавай їй шкоди!</a:t>
            </a:r>
          </a:p>
          <a:p>
            <a:pPr marL="342900" indent="-342900">
              <a:buAutoNum type="arabicPeriod"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Намагайся не витоптувати траву, не ламати гілки з дерев. Не зривай квітів для букетів. Букети краще складати з рослин, які виростила людина.</a:t>
            </a:r>
          </a:p>
          <a:p>
            <a:pPr marL="342900" indent="-342900">
              <a:buAutoNum type="arabicPeriod"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Не дозволяй нікому брати до рук пташині яйця, пташенят, звірят: людський запах відлякує диких тварин, дорослі тварини можуть покинути своїх малят, вони стануть легкою здобиччю  хижаків.</a:t>
            </a:r>
          </a:p>
          <a:p>
            <a:pPr marL="342900" indent="-342900">
              <a:buAutoNum type="arabicPeriod"/>
            </a:pPr>
            <a:r>
              <a:rPr lang="uk-UA" sz="2400" dirty="0" smtClean="0">
                <a:latin typeface="Arial" pitchFamily="34" charset="0"/>
                <a:cs typeface="Arial" pitchFamily="34" charset="0"/>
              </a:rPr>
              <a:t>Не залишай після себе сміття, забери його із собою. Не розпалюй вогнища поблизу дерев.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3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Public\Pictures\Sample Pictures\Подборка детских фонов - Лесные аллеи\дорожки\Zm26hLGvQ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902" y="-12122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familyandbaby.ucoz.ru/_tbkp/25/7df9524f9e9a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5781" b="69063" l="58906" r="95781">
                        <a14:foregroundMark x1="85313" y1="56875" x2="85313" y2="56875"/>
                        <a14:foregroundMark x1="84219" y1="60938" x2="84219" y2="60938"/>
                        <a14:foregroundMark x1="85156" y1="57969" x2="85156" y2="57969"/>
                        <a14:foregroundMark x1="81406" y1="60313" x2="81406" y2="60313"/>
                        <a14:foregroundMark x1="85781" y1="55625" x2="85781" y2="55625"/>
                        <a14:foregroundMark x1="87031" y1="54844" x2="87031" y2="548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732" t="21061" b="30939"/>
          <a:stretch/>
        </p:blipFill>
        <p:spPr bwMode="auto">
          <a:xfrm>
            <a:off x="8605295" y="2708920"/>
            <a:ext cx="2855811" cy="3321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familyandbaby.ucoz.ru/_tbkp/25/7df9524f9e9at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711" b="24403" l="69633" r="966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259" b="72885"/>
          <a:stretch/>
        </p:blipFill>
        <p:spPr bwMode="auto">
          <a:xfrm>
            <a:off x="827584" y="4512731"/>
            <a:ext cx="1698432" cy="1364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19872" y="4941168"/>
            <a:ext cx="27363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Перевірна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94631159"/>
      </p:ext>
    </p:extLst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656 -0.0919 C -0.03889 -0.10393 -0.05139 -0.10486 -0.06389 -0.11412 C -0.08455 -0.12986 -0.10521 -0.1537 -0.12656 -0.15903 C -0.12813 -0.16018 -0.12952 -0.16088 -0.1309 -0.16227 C -0.13247 -0.16412 -0.13351 -0.16852 -0.13507 -0.16967 C -0.14497 -0.1787 -0.15781 -0.17963 -0.16806 -0.18495 C -0.19045 -0.18356 -0.21285 -0.18634 -0.23507 -0.18125 C -0.24427 -0.17893 -0.25833 -0.14236 -0.26927 -0.1331 C -0.28108 -0.10208 -0.27535 -0.10301 -0.28212 -0.10301 " pathEditMode="relative" rAng="0" ptsTypes="ffffffffA">
                                      <p:cBhvr>
                                        <p:cTn id="6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78" y="-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25 -0.03588 C 0.0033 -0.01713 0.0165 -0.01343 0.02761 -0.01065 C 0.05834 0.01342 0.09167 -0.00996 0.12309 -0.01922 C 0.12795 -0.02361 0.13334 -0.03218 0.13785 -0.03588 C 0.15816 -0.05255 0.19115 -0.04746 0.20851 -0.04885 C 0.23993 -0.05903 0.27101 -0.06621 0.30261 -0.07037 C 0.33108 -0.1 0.35816 -0.07963 0.38646 -0.07477 C 0.44653 -0.06551 0.50539 -0.06019 0.5658 -0.05764 C 0.58438 -0.05047 0.59688 -0.04329 0.6158 -0.04028 C 0.62709 -0.02871 0.61059 -0.04514 0.629 -0.03172 C 0.63507 -0.02732 0.64063 -0.01806 0.6467 -0.01435 C 0.65851 -0.00787 0.66997 -0.00486 0.68195 -0.00162 C 0.74184 0.04213 0.8941 -0.0044 0.904 0.0287 " pathEditMode="relative" rAng="0" ptsTypes="ffffffffffffA">
                                      <p:cBhvr>
                                        <p:cTn id="12" dur="9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503" y="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ublic\Pictures\Sample Pictures\Подборка детских фонов - Лесные аллеи\дорожки\3p5UGGK_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familyandbaby.ucoz.ru/_tbkp/25/7df9524f9e9a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711" b="24403" l="69633" r="966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259" b="72885"/>
          <a:stretch/>
        </p:blipFill>
        <p:spPr bwMode="auto">
          <a:xfrm>
            <a:off x="2699792" y="4437112"/>
            <a:ext cx="1692931" cy="1360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kolobok6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6">
                    <a14:imgEffect>
                      <a14:backgroundRemoval t="11667" b="99167" l="0" r="62187">
                        <a14:foregroundMark x1="13125" y1="80000" x2="13125" y2="80000"/>
                        <a14:foregroundMark x1="18125" y1="80833" x2="18125" y2="80833"/>
                        <a14:foregroundMark x1="26875" y1="83750" x2="26875" y2="83750"/>
                        <a14:backgroundMark x1="2813" y1="75417" x2="2813" y2="75417"/>
                        <a14:backgroundMark x1="4063" y1="85833" x2="4063" y2="85833"/>
                        <a14:backgroundMark x1="10000" y1="85833" x2="10000" y2="85833"/>
                        <a14:backgroundMark x1="24375" y1="91250" x2="24375" y2="91250"/>
                        <a14:backgroundMark x1="53438" y1="92500" x2="53438" y2="92500"/>
                        <a14:backgroundMark x1="38125" y1="82500" x2="38125" y2="82500"/>
                        <a14:backgroundMark x1="50625" y1="89167" x2="50625" y2="89167"/>
                        <a14:backgroundMark x1="32813" y1="91667" x2="32813" y2="91667"/>
                      </a14:backgroundRemoval>
                    </a14:imgEffect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4407" t="2057" r="30566" b="-2057"/>
          <a:stretch/>
        </p:blipFill>
        <p:spPr bwMode="auto">
          <a:xfrm flipH="1">
            <a:off x="8676456" y="3209984"/>
            <a:ext cx="2916869" cy="3648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91680" y="6021288"/>
            <a:ext cx="25202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/>
              <a:t>Підготовча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xmlns="" val="214705511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-1.15607E-7 L -0.37794 -0.02104 " pathEditMode="relative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278 -2.31214E-6 C -0.00035 0.0363 -0.00417 0.06058 0.00278 0.10012 C 0.00451 0.10937 0.01319 0.11492 0.01545 0.12393 C 0.01996 0.14058 0.0158 0.13388 0.02847 0.14382 C 0.04496 0.17549 0.04253 0.16463 0.06337 0.18821 C 0.09462 0.22312 0.0717 0.20255 0.09236 0.22012 C 0.09427 0.22428 0.09705 0.22752 0.09878 0.23191 C 0.10017 0.23561 0.10017 0.24046 0.10191 0.24416 C 0.10434 0.24879 0.10868 0.25179 0.11146 0.25619 C 0.11614 0.26405 0.11996 0.27214 0.1243 0.28023 C 0.13993 0.3089 0.12118 0.27283 0.13698 0.30821 C 0.13871 0.3126 0.14357 0.32046 0.14357 0.3207 " pathEditMode="relative" rAng="0" ptsTypes="fffffffffffA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" y="16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Public\Pictures\Sample Pictures\Подборка детских фонов - Лесные аллеи\дорожки\q9_q5SzK2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http://familyandbaby.ucoz.ru/_tbkp/25/7df9524f9e9a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2711" b="24403" l="69633" r="9662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6259" b="72885"/>
          <a:stretch/>
        </p:blipFill>
        <p:spPr bwMode="auto">
          <a:xfrm>
            <a:off x="0" y="4221088"/>
            <a:ext cx="1967252" cy="15808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99792" y="4797152"/>
            <a:ext cx="47525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6000" dirty="0" smtClean="0"/>
              <a:t>Лісова школа</a:t>
            </a:r>
            <a:endParaRPr lang="ru-RU" sz="6000" dirty="0"/>
          </a:p>
        </p:txBody>
      </p:sp>
      <p:pic>
        <p:nvPicPr>
          <p:cNvPr id="9" name="Рисунок 8" descr="baykuю-yuvasэ-nb194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475657" y="0"/>
            <a:ext cx="3024336" cy="451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3920853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68 -0.04167 C 0.05659 -0.02176 0.13836 -0.03634 0.1717 -0.03588 C 0.19184 -0.03218 0.21145 -0.02778 0.23177 -0.02616 C 0.27448 -0.01482 0.30329 -0.01829 0.35468 -0.0162 C 0.43107 0.00671 0.53263 -0.00509 0.59757 -0.0044 C 0.65763 -0.00046 0.68177 -0.01435 0.71875 -0.01343 C 0.75573 -0.0125 0.7927 -0.00394 0.81979 0.00139 C 0.84132 0.00185 0.86076 0.01551 0.88142 0.01898 C 0.88784 0.02199 0.89583 0.0206 0.90191 0.025 C 0.90573 0.02778 0.90277 0.00417 0.90659 0.00741 C 0.91007 0.00949 0.9177 0.00949 0.92239 0.01505 C 0.92725 0.01759 0.93263 0.02199 0.93576 0.02268 C 0.94079 0.02338 0.93698 0.01782 0.94097 0.01898 C 0.94496 0.02014 0.95486 0.03032 0.95954 0.03032 C 0.96493 0.0287 0.96632 0.01898 0.96944 0.01898 C 0.97257 0.01898 0.9717 0.03055 0.97812 0.03032 C 0.98454 0.03009 1.00243 0.02014 1.00816 0.0169 C 1.01388 0.01366 1.00989 0.01227 1.01232 0.01134 C 1.01475 0.01319 1.01996 0.01111 1.02239 0.01134 C 1.02482 0.01157 1.01649 0.00949 1.02673 0.01319 C 1.03698 0.0169 1.05816 0.02731 1.08385 0.03426 C 1.10972 0.03935 1.16441 0.04884 1.1809 0.05509 C 1.19739 0.06134 1.18229 0.06852 1.18263 0.07199 " pathEditMode="relative" rAng="0" ptsTypes="fffffaffffafafaaafaafaf">
                                      <p:cBhvr>
                                        <p:cTn id="8" dur="1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635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980728"/>
            <a:ext cx="6552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800" dirty="0" smtClean="0"/>
              <a:t>              </a:t>
            </a:r>
            <a:r>
              <a:rPr lang="uk-UA" sz="4800" dirty="0" smtClean="0">
                <a:solidFill>
                  <a:schemeClr val="accent5">
                    <a:lumMod val="50000"/>
                  </a:schemeClr>
                </a:solidFill>
                <a:latin typeface="Comic Sans MS" pitchFamily="66" charset="0"/>
              </a:rPr>
              <a:t>Приказки</a:t>
            </a:r>
            <a:endParaRPr lang="ru-RU" sz="4800" dirty="0">
              <a:solidFill>
                <a:schemeClr val="accent5">
                  <a:lumMod val="5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2492896"/>
            <a:ext cx="813690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400" dirty="0" smtClean="0">
                <a:solidFill>
                  <a:schemeClr val="accent3"/>
                </a:solidFill>
              </a:rPr>
              <a:t>Де дуби, там і гриби</a:t>
            </a:r>
            <a:r>
              <a:rPr lang="uk-UA" sz="4400" dirty="0" smtClean="0">
                <a:solidFill>
                  <a:schemeClr val="accent3"/>
                </a:solidFill>
              </a:rPr>
              <a:t>.</a:t>
            </a:r>
            <a:endParaRPr lang="uk-UA" sz="4400" dirty="0" smtClean="0">
              <a:solidFill>
                <a:schemeClr val="accent3"/>
              </a:solidFill>
            </a:endParaRPr>
          </a:p>
          <a:p>
            <a:r>
              <a:rPr lang="uk-UA" sz="5400" dirty="0" smtClean="0">
                <a:solidFill>
                  <a:schemeClr val="tx2">
                    <a:lumMod val="50000"/>
                  </a:schemeClr>
                </a:solidFill>
              </a:rPr>
              <a:t>Гриби – діти затінку.</a:t>
            </a:r>
          </a:p>
          <a:p>
            <a:r>
              <a:rPr lang="uk-UA" sz="4800" dirty="0" smtClean="0">
                <a:solidFill>
                  <a:schemeClr val="accent2"/>
                </a:solidFill>
              </a:rPr>
              <a:t>Гриб сам не росте ніколи, коло нього і другий з’являється поволі.</a:t>
            </a:r>
            <a:endParaRPr lang="ru-RU" sz="48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stivn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8_html_m2584c8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25596" y="0"/>
            <a:ext cx="7809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Поради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їжачка</a:t>
            </a: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Хитрячка</a:t>
            </a:r>
            <a:endParaRPr lang="ru-RU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9592" y="1772816"/>
            <a:ext cx="72008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dirty="0" smtClean="0">
                <a:solidFill>
                  <a:srgbClr val="00B050"/>
                </a:solidFill>
              </a:rPr>
              <a:t>    </a:t>
            </a:r>
          </a:p>
          <a:p>
            <a:endParaRPr lang="uk-UA" sz="3600" dirty="0" smtClean="0">
              <a:solidFill>
                <a:srgbClr val="00B050"/>
              </a:solidFill>
            </a:endParaRPr>
          </a:p>
          <a:p>
            <a:r>
              <a:rPr lang="uk-UA" sz="3600" dirty="0" smtClean="0">
                <a:solidFill>
                  <a:srgbClr val="00B050"/>
                </a:solidFill>
              </a:rPr>
              <a:t>Якщо зібрався у ліс по гриби, потрібно знати, які з них їстівні, а які – отруйні.</a:t>
            </a:r>
          </a:p>
          <a:p>
            <a:r>
              <a:rPr lang="uk-UA" sz="3600" dirty="0" smtClean="0"/>
              <a:t>    </a:t>
            </a:r>
            <a:r>
              <a:rPr lang="uk-UA" sz="3600" dirty="0" smtClean="0">
                <a:solidFill>
                  <a:srgbClr val="7030A0"/>
                </a:solidFill>
              </a:rPr>
              <a:t>Справжнім грибникам потрібні не тільки знання, а й пильність.</a:t>
            </a:r>
          </a:p>
          <a:p>
            <a:r>
              <a:rPr lang="uk-UA" sz="3600" dirty="0" smtClean="0"/>
              <a:t>    </a:t>
            </a:r>
            <a:r>
              <a:rPr lang="uk-UA" sz="3600" dirty="0" smtClean="0">
                <a:solidFill>
                  <a:srgbClr val="00B0F0"/>
                </a:solidFill>
              </a:rPr>
              <a:t>Будьте обережними! Отруйні гриби маскуються під їстівні</a:t>
            </a:r>
            <a:endParaRPr lang="ru-RU" sz="3600" dirty="0">
              <a:solidFill>
                <a:srgbClr val="00B0F0"/>
              </a:solidFill>
            </a:endParaRPr>
          </a:p>
        </p:txBody>
      </p:sp>
      <p:pic>
        <p:nvPicPr>
          <p:cNvPr id="5" name="Рисунок 4" descr="1367173908_25-04-2013-2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5856" y="764704"/>
            <a:ext cx="1955973" cy="2232248"/>
          </a:xfrm>
          <a:prstGeom prst="rect">
            <a:avLst/>
          </a:prstGeom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3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1034</TotalTime>
  <Words>230</Words>
  <Application>Microsoft Office PowerPoint</Application>
  <PresentationFormat>Экран (4:3)</PresentationFormat>
  <Paragraphs>40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995</dc:creator>
  <cp:keywords>колобок</cp:keywords>
  <cp:lastModifiedBy>учень9</cp:lastModifiedBy>
  <cp:revision>75</cp:revision>
  <dcterms:created xsi:type="dcterms:W3CDTF">2011-10-15T08:59:35Z</dcterms:created>
  <dcterms:modified xsi:type="dcterms:W3CDTF">2013-11-18T12:00:27Z</dcterms:modified>
</cp:coreProperties>
</file>